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3"/>
    <p:sldId id="257" r:id="rId4"/>
    <p:sldId id="264" r:id="rId5"/>
    <p:sldId id="282" r:id="rId6"/>
    <p:sldId id="290" r:id="rId7"/>
    <p:sldId id="265" r:id="rId8"/>
    <p:sldId id="268" r:id="rId9"/>
    <p:sldId id="292" r:id="rId10"/>
    <p:sldId id="261" r:id="rId11"/>
  </p:sldIdLst>
  <p:sldSz cx="12192000" cy="6858000"/>
  <p:notesSz cx="6858000" cy="9144000"/>
  <p:embeddedFontLst>
    <p:embeddedFont>
      <p:font typeface="微软雅黑" panose="020B0503020204020204" charset="-122"/>
      <p:regular r:id="rId15"/>
    </p:embeddedFont>
    <p:embeddedFont>
      <p:font typeface="方正少儿_GBK" panose="02000000000000000000" charset="-122"/>
      <p:regular r:id="rId16"/>
    </p:embeddedFont>
    <p:embeddedFont>
      <p:font typeface="方正卡通简体" panose="03000509000000000000" charset="0"/>
      <p:regular r:id="rId17"/>
    </p:embeddedFont>
    <p:embeddedFont>
      <p:font typeface="方正喵呜体" panose="02010600010101010101" charset="0"/>
      <p:regular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2902"/>
    <a:srgbClr val="FFFF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1" autoAdjust="0"/>
    <p:restoredTop sz="94660"/>
  </p:normalViewPr>
  <p:slideViewPr>
    <p:cSldViewPr snapToGrid="0">
      <p:cViewPr>
        <p:scale>
          <a:sx n="100" d="100"/>
          <a:sy n="100" d="100"/>
        </p:scale>
        <p:origin x="-1236" y="-390"/>
      </p:cViewPr>
      <p:guideLst>
        <p:guide orient="horz" pos="2131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30803-5243-48BD-A46E-7FD8BD1AA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21D-CD86-482A-88A1-248540F6B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36686" y="842468"/>
            <a:ext cx="1879218" cy="5299025"/>
            <a:chOff x="0" y="0"/>
            <a:chExt cx="12192000" cy="68580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2743200" y="842468"/>
            <a:ext cx="8802509" cy="5299025"/>
            <a:chOff x="0" y="0"/>
            <a:chExt cx="12192000" cy="6858000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 12"/>
          <p:cNvSpPr/>
          <p:nvPr userDrawn="1"/>
        </p:nvSpPr>
        <p:spPr>
          <a:xfrm>
            <a:off x="11326811" y="759707"/>
            <a:ext cx="542043" cy="331679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 userDrawn="1"/>
        </p:nvSpPr>
        <p:spPr>
          <a:xfrm>
            <a:off x="428395" y="373320"/>
            <a:ext cx="1354542" cy="828851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11375265" y="343928"/>
            <a:ext cx="447465" cy="283350"/>
            <a:chOff x="560275" y="3433438"/>
            <a:chExt cx="1198188" cy="758734"/>
          </a:xfrm>
        </p:grpSpPr>
        <p:sp>
          <p:nvSpPr>
            <p:cNvPr id="1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任意多边形 17"/>
          <p:cNvSpPr/>
          <p:nvPr userDrawn="1"/>
        </p:nvSpPr>
        <p:spPr>
          <a:xfrm>
            <a:off x="0" y="5520485"/>
            <a:ext cx="12192000" cy="133751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30803-5243-48BD-A46E-7FD8BD1AA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21D-CD86-482A-88A1-248540F6B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30803-5243-48BD-A46E-7FD8BD1AA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21D-CD86-482A-88A1-248540F6B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33AC-07DE-4993-B348-38CBE964A1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3C1D-794E-489C-9FC8-2F7183851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30803-5243-48BD-A46E-7FD8BD1AAA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821D-CD86-482A-88A1-248540F6B868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0">
            <a:blip r:embed="rId14" cstate="print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9BD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slide" Target="slide1.xml"/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04870" y="4572436"/>
            <a:ext cx="724486" cy="458769"/>
            <a:chOff x="560275" y="3433438"/>
            <a:chExt cx="1198188" cy="758734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0555619" y="566833"/>
            <a:ext cx="724486" cy="458769"/>
            <a:chOff x="560275" y="3433438"/>
            <a:chExt cx="1198188" cy="758734"/>
          </a:xfrm>
        </p:grpSpPr>
        <p:sp>
          <p:nvSpPr>
            <p:cNvPr id="3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0" y="5761355"/>
            <a:ext cx="12192000" cy="109664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843405" y="1691640"/>
            <a:ext cx="8301355" cy="3338830"/>
          </a:xfrm>
          <a:prstGeom prst="rect">
            <a:avLst/>
          </a:prstGeom>
          <a:ln w="57150">
            <a:solidFill>
              <a:srgbClr val="5B9BD5"/>
            </a:solidFill>
          </a:ln>
        </p:spPr>
      </p:pic>
      <p:sp>
        <p:nvSpPr>
          <p:cNvPr id="18" name="文本框 17"/>
          <p:cNvSpPr txBox="1"/>
          <p:nvPr/>
        </p:nvSpPr>
        <p:spPr>
          <a:xfrm>
            <a:off x="3984739" y="2388519"/>
            <a:ext cx="3818633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少儿_GBK" panose="02000000000000000000" charset="-122"/>
                <a:ea typeface="方正少儿_GBK" panose="02000000000000000000" charset="-122"/>
              </a:rPr>
              <a:t>Lesson 19</a:t>
            </a:r>
            <a:endParaRPr lang="en-US" altLang="zh-CN" sz="4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1529561" y="1284511"/>
            <a:ext cx="1069145" cy="65421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945640" y="3094990"/>
            <a:ext cx="83007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Advanced course</a:t>
            </a:r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（</a:t>
            </a:r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11</a:t>
            </a:r>
            <a:r>
              <a:rPr lang="zh-CN" altLang="en-US" sz="28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）</a:t>
            </a:r>
            <a:endParaRPr lang="en-US" altLang="zh-CN" sz="28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少儿_GBK" panose="02000000000000000000" charset="-122"/>
              <a:ea typeface="方正少儿_GBK" panose="02000000000000000000" charset="-122"/>
            </a:endParaRPr>
          </a:p>
          <a:p>
            <a:pPr algn="ctr"/>
            <a:r>
              <a:rPr lang="zh-CN" altLang="en-US" sz="2800" dirty="0" smtClean="0">
                <a:solidFill>
                  <a:schemeClr val="accent1"/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 Distance detector</a:t>
            </a:r>
            <a:endParaRPr lang="zh-CN" altLang="en-US" sz="2800" dirty="0" smtClean="0">
              <a:solidFill>
                <a:schemeClr val="accent1"/>
              </a:solidFill>
              <a:latin typeface="方正少儿_GBK" panose="02000000000000000000" charset="-122"/>
              <a:ea typeface="方正少儿_GBK" panose="020000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9813248" y="4513409"/>
            <a:ext cx="942537" cy="576743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125" y="716808"/>
            <a:ext cx="10899418" cy="5299025"/>
            <a:chOff x="0" y="0"/>
            <a:chExt cx="12192000" cy="6858000"/>
          </a:xfrm>
        </p:grpSpPr>
        <p:sp>
          <p:nvSpPr>
            <p:cNvPr id="13" name="矩形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0">
              <a:blip r:embed="rId1" cstate="print"/>
              <a:srcRect/>
              <a:tile tx="0" ty="0" sx="100000" sy="100000" flip="none" algn="tl"/>
            </a:blip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92157"/>
              </a:srgb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95710" y="4790963"/>
            <a:ext cx="724486" cy="458769"/>
            <a:chOff x="560275" y="3433438"/>
            <a:chExt cx="1198188" cy="758734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任意多边形 29"/>
          <p:cNvSpPr/>
          <p:nvPr/>
        </p:nvSpPr>
        <p:spPr>
          <a:xfrm>
            <a:off x="11280687" y="1444203"/>
            <a:ext cx="542043" cy="331679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143539" y="335914"/>
            <a:ext cx="1354542" cy="828851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11280688" y="56591"/>
            <a:ext cx="724486" cy="458769"/>
            <a:chOff x="560275" y="3433438"/>
            <a:chExt cx="1198188" cy="758734"/>
          </a:xfrm>
        </p:grpSpPr>
        <p:sp>
          <p:nvSpPr>
            <p:cNvPr id="36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0" y="5520485"/>
            <a:ext cx="12192000" cy="133751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210" y="716682"/>
            <a:ext cx="14592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Content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5761355"/>
            <a:ext cx="12192000" cy="109664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grpSp>
        <p:nvGrpSpPr>
          <p:cNvPr id="38" name="组合 37"/>
          <p:cNvGrpSpPr/>
          <p:nvPr/>
        </p:nvGrpSpPr>
        <p:grpSpPr>
          <a:xfrm>
            <a:off x="1429117" y="2458466"/>
            <a:ext cx="7620340" cy="846007"/>
            <a:chOff x="1368157" y="1292335"/>
            <a:chExt cx="7620340" cy="846007"/>
          </a:xfrm>
        </p:grpSpPr>
        <p:sp>
          <p:nvSpPr>
            <p:cNvPr id="39" name="文本框 38"/>
            <p:cNvSpPr txBox="1"/>
            <p:nvPr/>
          </p:nvSpPr>
          <p:spPr>
            <a:xfrm>
              <a:off x="1459489" y="1292335"/>
              <a:ext cx="721995" cy="368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p>
              <a:r>
                <a:rPr lang="en-US" altLang="zh-CN" dirty="0" smtClean="0">
                  <a:latin typeface="方正少儿_GBK" panose="02000000000000000000" charset="-122"/>
                  <a:ea typeface="方正少儿_GBK" panose="02000000000000000000" charset="-122"/>
                </a:rPr>
                <a:t>Part1</a:t>
              </a:r>
              <a:endParaRPr lang="en-US" altLang="zh-CN" dirty="0" smtClean="0"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368157" y="1770042"/>
              <a:ext cx="16814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dirty="0">
                  <a:solidFill>
                    <a:srgbClr val="0070C0"/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  <a:hlinkClick r:id="rId2" action="ppaction://hlinksldjump"/>
                </a:rPr>
                <a:t>Learning goals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3278949" y="1292335"/>
              <a:ext cx="782955" cy="368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p>
              <a:r>
                <a:rPr lang="en-US" altLang="zh-CN" dirty="0" smtClean="0">
                  <a:latin typeface="方正少儿_GBK" panose="02000000000000000000" charset="-122"/>
                  <a:ea typeface="方正少儿_GBK" panose="02000000000000000000" charset="-122"/>
                </a:rPr>
                <a:t>Part 2</a:t>
              </a:r>
              <a:endParaRPr lang="zh-CN" altLang="en-US" dirty="0"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279256" y="1739562"/>
              <a:ext cx="13639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  <a:hlinkClick r:id="rId3" action="ppaction://hlinksldjump"/>
                </a:rPr>
                <a:t>Preparation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271947" y="1312655"/>
              <a:ext cx="709295" cy="368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p>
              <a:r>
                <a:rPr lang="en-US" altLang="zh-CN" dirty="0" smtClean="0">
                  <a:latin typeface="方正少儿_GBK" panose="02000000000000000000" charset="-122"/>
                  <a:ea typeface="方正少儿_GBK" panose="02000000000000000000" charset="-122"/>
                </a:rPr>
                <a:t>Part3</a:t>
              </a:r>
              <a:endParaRPr lang="zh-CN" altLang="en-US" dirty="0"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271619" y="1754802"/>
              <a:ext cx="13385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  <a:hlinkClick r:id="rId3" action="ppaction://hlinksldjump"/>
                </a:rPr>
                <a:t>Connection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180936" y="1292511"/>
              <a:ext cx="781050" cy="368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p>
              <a:r>
                <a:rPr lang="en-US" altLang="zh-CN" dirty="0" smtClean="0">
                  <a:latin typeface="方正少儿_GBK" panose="02000000000000000000" charset="-122"/>
                  <a:ea typeface="方正少儿_GBK" panose="02000000000000000000" charset="-122"/>
                </a:rPr>
                <a:t>Part 4</a:t>
              </a:r>
              <a:endParaRPr lang="zh-CN" altLang="en-US" dirty="0"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7040317" y="1754978"/>
              <a:ext cx="19481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  <a:hlinkClick r:id="rId4" action="ppaction://hlinksldjump"/>
                </a:rPr>
                <a:t>Search for blocks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9840951" y="2458642"/>
            <a:ext cx="774065" cy="368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p>
            <a:r>
              <a:rPr lang="en-US" altLang="zh-CN" dirty="0" smtClean="0">
                <a:latin typeface="方正少儿_GBK" panose="02000000000000000000" charset="-122"/>
                <a:ea typeface="方正少儿_GBK" panose="02000000000000000000" charset="-122"/>
              </a:rPr>
              <a:t>Part 5</a:t>
            </a:r>
            <a:endParaRPr lang="zh-CN" altLang="en-US" dirty="0"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48" name="文本框 47">
            <a:hlinkClick r:id="rId4" action="ppaction://hlinksldjump"/>
          </p:cNvPr>
          <p:cNvSpPr txBox="1"/>
          <p:nvPr/>
        </p:nvSpPr>
        <p:spPr>
          <a:xfrm>
            <a:off x="9472367" y="2905869"/>
            <a:ext cx="180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  <a:hlinkClick r:id="rId4" action="ppaction://hlinksldjump"/>
              </a:rPr>
              <a:t>Combin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  <a:hlinkClick r:id="rId4" action="ppaction://hlinksldjump"/>
              </a:rPr>
              <a:t>e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  <a:hlinkClick r:id="rId4" action="ppaction://hlinksldjump"/>
              </a:rPr>
              <a:t> blocks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736266" y="3196784"/>
            <a:ext cx="724486" cy="372379"/>
            <a:chOff x="560275" y="3576314"/>
            <a:chExt cx="1198188" cy="615858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576314"/>
              <a:ext cx="675249" cy="61585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8251" y="688905"/>
            <a:ext cx="11188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 1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854700"/>
            <a:ext cx="12192000" cy="1003300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2857500" y="4932680"/>
            <a:ext cx="86334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After downloading the program, 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we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can see the word 'HELLO!' on the Micro:bit LED dot matrix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. Then, you will see ultrasonic data on the micro:bit dot matrix.</a:t>
            </a:r>
            <a:endParaRPr lang="en-US" altLang="zh-CN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778510" y="191579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314700" y="1040765"/>
            <a:ext cx="7593723" cy="367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015365" y="2243455"/>
            <a:ext cx="16116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Learning goals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lu"/>
      </p:transition>
    </mc:Choice>
    <mc:Fallback>
      <p:transition spd="slow">
        <p:cover dir="lu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736266" y="3196784"/>
            <a:ext cx="724486" cy="372379"/>
            <a:chOff x="560275" y="3576314"/>
            <a:chExt cx="1198188" cy="615858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576314"/>
              <a:ext cx="675249" cy="61585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8251" y="688905"/>
            <a:ext cx="11150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 2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854700"/>
            <a:ext cx="12192000" cy="1003300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26" name="任意多边形 25"/>
          <p:cNvSpPr/>
          <p:nvPr/>
        </p:nvSpPr>
        <p:spPr>
          <a:xfrm>
            <a:off x="638175" y="200215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7887" y="972753"/>
            <a:ext cx="15894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Hardware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: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47870" y="1433195"/>
            <a:ext cx="363283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●  </a:t>
            </a:r>
            <a:r>
              <a:rPr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1 X Micro: bit Board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●  </a:t>
            </a:r>
            <a:r>
              <a:rPr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1 X Micro USB Cable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●  1 X</a:t>
            </a:r>
            <a:r>
              <a:rPr lang="en-US" altLang="zh-CN" sz="2000" dirty="0">
                <a:solidFill>
                  <a:schemeClr val="accent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  <a:sym typeface="+mn-ea"/>
              </a:rPr>
              <a:t>Diamond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方正少儿_GBK" panose="02000000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breakout 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●  1 X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ultrasonic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module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●  4 X Alligator clip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● 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1 X PC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49245" y="3884295"/>
            <a:ext cx="867156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Mode 1 online programming: </a:t>
            </a:r>
            <a:r>
              <a:rPr sz="1600" dirty="0">
                <a:solidFill>
                  <a:schemeClr val="accent6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First, we need to connect the micro:bit to the computer by USB cable. The computer will pop up a USB flash drive and click on the URL in the USB flash drive: http://microbit.org/ to enter the programming interface. Add the Yahboom package: </a:t>
            </a:r>
            <a:r>
              <a:rPr sz="1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https://github.com/lzty634158/Croco-Kit </a:t>
            </a:r>
            <a:r>
              <a:rPr sz="1600" dirty="0">
                <a:solidFill>
                  <a:schemeClr val="accent6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to program.</a:t>
            </a:r>
            <a:endParaRPr sz="1600" dirty="0">
              <a:solidFill>
                <a:schemeClr val="accent6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pPr algn="l"/>
            <a:endParaRPr sz="1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pPr algn="l"/>
            <a:r>
              <a:rPr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Mode 2 offline programming: </a:t>
            </a:r>
            <a:r>
              <a:rPr sz="1600" dirty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We need to open the offline programming software. After the installation is complete, enter the programming interface, click【New Project】, add Yahboom package: </a:t>
            </a:r>
            <a:r>
              <a:rPr sz="1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https://github.com/lzty634158/Croco-Kit </a:t>
            </a:r>
            <a:r>
              <a:rPr sz="1600" dirty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, you can program.</a:t>
            </a:r>
            <a:endParaRPr sz="1600" dirty="0">
              <a:solidFill>
                <a:schemeClr val="accent2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8175" y="2674338"/>
            <a:ext cx="20193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Preparation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21"/>
          <p:cNvGrpSpPr/>
          <p:nvPr/>
        </p:nvGrpSpPr>
        <p:grpSpPr>
          <a:xfrm>
            <a:off x="1736266" y="3196784"/>
            <a:ext cx="724486" cy="372379"/>
            <a:chOff x="560275" y="3576314"/>
            <a:chExt cx="1198188" cy="615858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576314"/>
              <a:ext cx="675249" cy="61585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8251" y="688905"/>
            <a:ext cx="11150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 2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854700"/>
            <a:ext cx="12192000" cy="1003300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26" name="任意多边形 25"/>
          <p:cNvSpPr/>
          <p:nvPr/>
        </p:nvSpPr>
        <p:spPr>
          <a:xfrm>
            <a:off x="638175" y="200215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98175" y="2674338"/>
            <a:ext cx="20193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Preparation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5695" y="932180"/>
            <a:ext cx="6868160" cy="4280535"/>
          </a:xfrm>
          <a:prstGeom prst="rect">
            <a:avLst/>
          </a:prstGeom>
        </p:spPr>
      </p:pic>
      <p:sp>
        <p:nvSpPr>
          <p:cNvPr id="8" name="TextBox 17"/>
          <p:cNvSpPr txBox="1"/>
          <p:nvPr/>
        </p:nvSpPr>
        <p:spPr>
          <a:xfrm>
            <a:off x="2820035" y="5561965"/>
            <a:ext cx="7032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! ! !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Note: 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S</a:t>
            </a:r>
            <a:r>
              <a:rPr lang="en-US"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1 be set 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 to the </a:t>
            </a:r>
            <a:r>
              <a:rPr lang="en-US"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ON, 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S2 </a:t>
            </a:r>
            <a:r>
              <a:rPr lang="en-US"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be set 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 to the IO, and S3 to the </a:t>
            </a:r>
            <a:r>
              <a:rPr lang="en-US"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FM</a:t>
            </a:r>
            <a:r>
              <a:rPr smtClean="0">
                <a:solidFill>
                  <a:srgbClr val="FF0000"/>
                </a:solidFill>
                <a:latin typeface="方正少儿_GBK" panose="02000000000000000000" charset="-122"/>
                <a:ea typeface="方正少儿_GBK" panose="02000000000000000000" charset="-122"/>
              </a:rPr>
              <a:t>.</a:t>
            </a:r>
            <a:endParaRPr smtClean="0">
              <a:solidFill>
                <a:srgbClr val="FF0000"/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736266" y="3196784"/>
            <a:ext cx="724486" cy="372379"/>
            <a:chOff x="560275" y="3576314"/>
            <a:chExt cx="1198188" cy="615858"/>
          </a:xfrm>
        </p:grpSpPr>
        <p:sp>
          <p:nvSpPr>
            <p:cNvPr id="33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890708" y="3576314"/>
              <a:ext cx="675249" cy="61585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8251" y="688905"/>
            <a:ext cx="1099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</a:rPr>
              <a:t>Part 3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854700"/>
            <a:ext cx="12192000" cy="1003300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26" name="任意多边形 25"/>
          <p:cNvSpPr/>
          <p:nvPr/>
        </p:nvSpPr>
        <p:spPr>
          <a:xfrm>
            <a:off x="638175" y="200215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940051" y="3196590"/>
            <a:ext cx="811581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638351" y="2674676"/>
            <a:ext cx="19462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Connection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3832225" y="901700"/>
          <a:ext cx="5502910" cy="195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9530"/>
                <a:gridCol w="2913380"/>
              </a:tblGrid>
              <a:tr h="431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Expansion board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Arial" panose="020B0604020202020204" pitchFamily="34" charset="0"/>
                        </a:rPr>
                        <a:t>ultrasonic module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P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altLang="zh-CN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TRIG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P1</a:t>
                      </a:r>
                      <a:endParaRPr lang="en-US" altLang="zh-CN">
                        <a:solidFill>
                          <a:schemeClr val="accent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2"/>
                          </a:solidFill>
                        </a:rPr>
                        <a:t>ECHO</a:t>
                      </a:r>
                      <a:endParaRPr lang="en-US" altLang="zh-CN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5V</a:t>
                      </a:r>
                      <a:endParaRPr lang="en-US" sz="1800">
                        <a:solidFill>
                          <a:srgbClr val="00B050"/>
                        </a:solidFill>
                        <a:latin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00B050"/>
                          </a:solidFill>
                        </a:rPr>
                        <a:t>VCC</a:t>
                      </a:r>
                      <a:endParaRPr lang="en-US" altLang="zh-CN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GND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GND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0" y="5972810"/>
            <a:ext cx="12192000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613410" y="628650"/>
            <a:ext cx="1124026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Part 4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  <a:sym typeface="+mn-ea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518795" y="1852295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80683" y="2117952"/>
            <a:ext cx="17170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Search for blocks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285" y="876300"/>
            <a:ext cx="3665220" cy="3895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0" y="876300"/>
            <a:ext cx="3331845" cy="3895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285" y="4823460"/>
            <a:ext cx="4080510" cy="12604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 dir="vert"/>
      </p:transition>
    </mc:Choice>
    <mc:Fallback>
      <p:transition spd="slow">
        <p:comb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3720" y="628650"/>
            <a:ext cx="111280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Part 5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  <a:sym typeface="+mn-ea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5972810"/>
            <a:ext cx="12192000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26" name="任意多边形 25"/>
          <p:cNvSpPr/>
          <p:nvPr/>
        </p:nvSpPr>
        <p:spPr>
          <a:xfrm>
            <a:off x="650240" y="2073910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6835" y="1572260"/>
            <a:ext cx="6019800" cy="3543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06475" y="2392680"/>
            <a:ext cx="15608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方正少儿_GBK" panose="02000000000000000000" charset="-122"/>
                <a:ea typeface="方正少儿_GBK" panose="02000000000000000000" charset="-122"/>
                <a:sym typeface="+mn-ea"/>
              </a:rPr>
              <a:t>Combine blocks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方正少儿_GBK" panose="02000000000000000000" charset="-122"/>
              <a:ea typeface="方正少儿_GBK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 dir="in"/>
      </p:transition>
    </mc:Choice>
    <mc:Fallback>
      <p:transition spd="slow">
        <p:zoom dir="in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/>
        </p:nvSpPr>
        <p:spPr>
          <a:xfrm>
            <a:off x="2597834" y="755699"/>
            <a:ext cx="6996332" cy="3961052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 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3656236" y="3261927"/>
            <a:ext cx="447465" cy="283350"/>
            <a:chOff x="560275" y="3433438"/>
            <a:chExt cx="1198188" cy="758734"/>
          </a:xfrm>
        </p:grpSpPr>
        <p:sp>
          <p:nvSpPr>
            <p:cNvPr id="17" name="直角三角形 32"/>
            <p:cNvSpPr/>
            <p:nvPr/>
          </p:nvSpPr>
          <p:spPr>
            <a:xfrm rot="16200000">
              <a:off x="1011658" y="3444456"/>
              <a:ext cx="295422" cy="1198188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0 w 379828"/>
                <a:gd name="connsiteY0-2" fmla="*/ 1378634 h 1772529"/>
                <a:gd name="connsiteX1-3" fmla="*/ 0 w 379828"/>
                <a:gd name="connsiteY1-4" fmla="*/ 0 h 1772529"/>
                <a:gd name="connsiteX2-5" fmla="*/ 379828 w 379828"/>
                <a:gd name="connsiteY2-6" fmla="*/ 1772529 h 1772529"/>
                <a:gd name="connsiteX3-7" fmla="*/ 0 w 379828"/>
                <a:gd name="connsiteY3-8" fmla="*/ 1378634 h 1772529"/>
                <a:gd name="connsiteX0-9" fmla="*/ 0 w 295422"/>
                <a:gd name="connsiteY0-10" fmla="*/ 1378634 h 1631855"/>
                <a:gd name="connsiteX1-11" fmla="*/ 0 w 295422"/>
                <a:gd name="connsiteY1-12" fmla="*/ 0 h 1631855"/>
                <a:gd name="connsiteX2-13" fmla="*/ 295422 w 295422"/>
                <a:gd name="connsiteY2-14" fmla="*/ 1631855 h 1631855"/>
                <a:gd name="connsiteX3-15" fmla="*/ 0 w 295422"/>
                <a:gd name="connsiteY3-16" fmla="*/ 1378634 h 1631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5422" h="1631855">
                  <a:moveTo>
                    <a:pt x="0" y="1378634"/>
                  </a:moveTo>
                  <a:lnTo>
                    <a:pt x="0" y="0"/>
                  </a:lnTo>
                  <a:lnTo>
                    <a:pt x="295422" y="1631855"/>
                  </a:lnTo>
                  <a:lnTo>
                    <a:pt x="0" y="13786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直角三角形 20"/>
            <p:cNvSpPr/>
            <p:nvPr/>
          </p:nvSpPr>
          <p:spPr>
            <a:xfrm>
              <a:off x="890708" y="3433438"/>
              <a:ext cx="675249" cy="758734"/>
            </a:xfrm>
            <a:custGeom>
              <a:avLst/>
              <a:gdLst>
                <a:gd name="connsiteX0" fmla="*/ 0 w 379828"/>
                <a:gd name="connsiteY0" fmla="*/ 1378634 h 1378634"/>
                <a:gd name="connsiteX1" fmla="*/ 0 w 379828"/>
                <a:gd name="connsiteY1" fmla="*/ 0 h 1378634"/>
                <a:gd name="connsiteX2" fmla="*/ 379828 w 379828"/>
                <a:gd name="connsiteY2" fmla="*/ 1378634 h 1378634"/>
                <a:gd name="connsiteX3" fmla="*/ 0 w 379828"/>
                <a:gd name="connsiteY3" fmla="*/ 1378634 h 1378634"/>
                <a:gd name="connsiteX0-1" fmla="*/ 295421 w 675249"/>
                <a:gd name="connsiteY0-2" fmla="*/ 1209822 h 1209822"/>
                <a:gd name="connsiteX1-3" fmla="*/ 0 w 675249"/>
                <a:gd name="connsiteY1-4" fmla="*/ 0 h 1209822"/>
                <a:gd name="connsiteX2-5" fmla="*/ 675249 w 675249"/>
                <a:gd name="connsiteY2-6" fmla="*/ 1209822 h 1209822"/>
                <a:gd name="connsiteX3-7" fmla="*/ 295421 w 675249"/>
                <a:gd name="connsiteY3-8" fmla="*/ 1209822 h 1209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75249" h="1209822">
                  <a:moveTo>
                    <a:pt x="295421" y="1209822"/>
                  </a:moveTo>
                  <a:lnTo>
                    <a:pt x="0" y="0"/>
                  </a:lnTo>
                  <a:lnTo>
                    <a:pt x="675249" y="1209822"/>
                  </a:lnTo>
                  <a:lnTo>
                    <a:pt x="295421" y="12098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任意多边形 18"/>
          <p:cNvSpPr/>
          <p:nvPr/>
        </p:nvSpPr>
        <p:spPr>
          <a:xfrm>
            <a:off x="0" y="5520485"/>
            <a:ext cx="12192000" cy="133751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9891876" y="829994"/>
            <a:ext cx="1451304" cy="888061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518795" y="3917950"/>
            <a:ext cx="2078990" cy="1271905"/>
          </a:xfrm>
          <a:custGeom>
            <a:avLst/>
            <a:gdLst>
              <a:gd name="connsiteX0" fmla="*/ 1610751 w 2954216"/>
              <a:gd name="connsiteY0" fmla="*/ 0 h 1807700"/>
              <a:gd name="connsiteX1" fmla="*/ 2504050 w 2954216"/>
              <a:gd name="connsiteY1" fmla="*/ 893299 h 1807700"/>
              <a:gd name="connsiteX2" fmla="*/ 2504050 w 2954216"/>
              <a:gd name="connsiteY2" fmla="*/ 893300 h 1807700"/>
              <a:gd name="connsiteX3" fmla="*/ 2534525 w 2954216"/>
              <a:gd name="connsiteY3" fmla="*/ 893300 h 1807700"/>
              <a:gd name="connsiteX4" fmla="*/ 2954216 w 2954216"/>
              <a:gd name="connsiteY4" fmla="*/ 1312991 h 1807700"/>
              <a:gd name="connsiteX5" fmla="*/ 2954216 w 2954216"/>
              <a:gd name="connsiteY5" fmla="*/ 1388009 h 1807700"/>
              <a:gd name="connsiteX6" fmla="*/ 2534525 w 2954216"/>
              <a:gd name="connsiteY6" fmla="*/ 1807700 h 1807700"/>
              <a:gd name="connsiteX7" fmla="*/ 419691 w 2954216"/>
              <a:gd name="connsiteY7" fmla="*/ 1807700 h 1807700"/>
              <a:gd name="connsiteX8" fmla="*/ 0 w 2954216"/>
              <a:gd name="connsiteY8" fmla="*/ 1388009 h 1807700"/>
              <a:gd name="connsiteX9" fmla="*/ 0 w 2954216"/>
              <a:gd name="connsiteY9" fmla="*/ 1312991 h 1807700"/>
              <a:gd name="connsiteX10" fmla="*/ 335109 w 2954216"/>
              <a:gd name="connsiteY10" fmla="*/ 901827 h 1807700"/>
              <a:gd name="connsiteX11" fmla="*/ 339261 w 2954216"/>
              <a:gd name="connsiteY11" fmla="*/ 901408 h 1807700"/>
              <a:gd name="connsiteX12" fmla="*/ 337624 w 2954216"/>
              <a:gd name="connsiteY12" fmla="*/ 893300 h 1807700"/>
              <a:gd name="connsiteX13" fmla="*/ 604911 w 2954216"/>
              <a:gd name="connsiteY13" fmla="*/ 626013 h 1807700"/>
              <a:gd name="connsiteX14" fmla="*/ 708952 w 2954216"/>
              <a:gd name="connsiteY14" fmla="*/ 647018 h 1807700"/>
              <a:gd name="connsiteX15" fmla="*/ 749358 w 2954216"/>
              <a:gd name="connsiteY15" fmla="*/ 668950 h 1807700"/>
              <a:gd name="connsiteX16" fmla="*/ 787652 w 2954216"/>
              <a:gd name="connsiteY16" fmla="*/ 545587 h 1807700"/>
              <a:gd name="connsiteX17" fmla="*/ 1610751 w 2954216"/>
              <a:gd name="connsiteY17" fmla="*/ 0 h 18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54216" h="1807700">
                <a:moveTo>
                  <a:pt x="1610751" y="0"/>
                </a:moveTo>
                <a:cubicBezTo>
                  <a:pt x="2104106" y="0"/>
                  <a:pt x="2504050" y="399944"/>
                  <a:pt x="2504050" y="893299"/>
                </a:cubicBezTo>
                <a:lnTo>
                  <a:pt x="2504050" y="893300"/>
                </a:lnTo>
                <a:lnTo>
                  <a:pt x="2534525" y="893300"/>
                </a:lnTo>
                <a:cubicBezTo>
                  <a:pt x="2766314" y="893300"/>
                  <a:pt x="2954216" y="1081202"/>
                  <a:pt x="2954216" y="1312991"/>
                </a:cubicBezTo>
                <a:lnTo>
                  <a:pt x="2954216" y="1388009"/>
                </a:lnTo>
                <a:cubicBezTo>
                  <a:pt x="2954216" y="1619798"/>
                  <a:pt x="2766314" y="1807700"/>
                  <a:pt x="2534525" y="1807700"/>
                </a:cubicBezTo>
                <a:lnTo>
                  <a:pt x="419691" y="1807700"/>
                </a:lnTo>
                <a:cubicBezTo>
                  <a:pt x="187902" y="1807700"/>
                  <a:pt x="0" y="1619798"/>
                  <a:pt x="0" y="1388009"/>
                </a:cubicBezTo>
                <a:lnTo>
                  <a:pt x="0" y="1312991"/>
                </a:lnTo>
                <a:cubicBezTo>
                  <a:pt x="0" y="1110176"/>
                  <a:pt x="143863" y="940961"/>
                  <a:pt x="335109" y="901827"/>
                </a:cubicBezTo>
                <a:lnTo>
                  <a:pt x="339261" y="901408"/>
                </a:lnTo>
                <a:lnTo>
                  <a:pt x="337624" y="893300"/>
                </a:lnTo>
                <a:cubicBezTo>
                  <a:pt x="337624" y="745681"/>
                  <a:pt x="457292" y="626013"/>
                  <a:pt x="604911" y="626013"/>
                </a:cubicBezTo>
                <a:cubicBezTo>
                  <a:pt x="641816" y="626013"/>
                  <a:pt x="676974" y="633492"/>
                  <a:pt x="708952" y="647018"/>
                </a:cubicBezTo>
                <a:lnTo>
                  <a:pt x="749358" y="668950"/>
                </a:lnTo>
                <a:lnTo>
                  <a:pt x="787652" y="545587"/>
                </a:lnTo>
                <a:cubicBezTo>
                  <a:pt x="923262" y="224968"/>
                  <a:pt x="1240735" y="0"/>
                  <a:pt x="1610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0" y="5972810"/>
            <a:ext cx="12192000" cy="897255"/>
          </a:xfrm>
          <a:custGeom>
            <a:avLst/>
            <a:gdLst>
              <a:gd name="connsiteX0" fmla="*/ 10993060 w 12192000"/>
              <a:gd name="connsiteY0" fmla="*/ 0 h 1337515"/>
              <a:gd name="connsiteX1" fmla="*/ 12119884 w 12192000"/>
              <a:gd name="connsiteY1" fmla="*/ 344197 h 1337515"/>
              <a:gd name="connsiteX2" fmla="*/ 12192000 w 12192000"/>
              <a:gd name="connsiteY2" fmla="*/ 396792 h 1337515"/>
              <a:gd name="connsiteX3" fmla="*/ 12192000 w 12192000"/>
              <a:gd name="connsiteY3" fmla="*/ 1337515 h 1337515"/>
              <a:gd name="connsiteX4" fmla="*/ 6775368 w 12192000"/>
              <a:gd name="connsiteY4" fmla="*/ 1337515 h 1337515"/>
              <a:gd name="connsiteX5" fmla="*/ 6783200 w 12192000"/>
              <a:gd name="connsiteY5" fmla="*/ 1333742 h 1337515"/>
              <a:gd name="connsiteX6" fmla="*/ 7210941 w 12192000"/>
              <a:gd name="connsiteY6" fmla="*/ 1247385 h 1337515"/>
              <a:gd name="connsiteX7" fmla="*/ 7537720 w 12192000"/>
              <a:gd name="connsiteY7" fmla="*/ 1296790 h 1337515"/>
              <a:gd name="connsiteX8" fmla="*/ 7626370 w 12192000"/>
              <a:gd name="connsiteY8" fmla="*/ 1329236 h 1337515"/>
              <a:gd name="connsiteX9" fmla="*/ 7687424 w 12192000"/>
              <a:gd name="connsiteY9" fmla="*/ 1273746 h 1337515"/>
              <a:gd name="connsiteX10" fmla="*/ 8386426 w 12192000"/>
              <a:gd name="connsiteY10" fmla="*/ 1022811 h 1337515"/>
              <a:gd name="connsiteX11" fmla="*/ 8814167 w 12192000"/>
              <a:gd name="connsiteY11" fmla="*/ 1109168 h 1337515"/>
              <a:gd name="connsiteX12" fmla="*/ 8830204 w 12192000"/>
              <a:gd name="connsiteY12" fmla="*/ 1116894 h 1337515"/>
              <a:gd name="connsiteX13" fmla="*/ 8845482 w 12192000"/>
              <a:gd name="connsiteY13" fmla="*/ 1067677 h 1337515"/>
              <a:gd name="connsiteX14" fmla="*/ 9251972 w 12192000"/>
              <a:gd name="connsiteY14" fmla="*/ 798237 h 1337515"/>
              <a:gd name="connsiteX15" fmla="*/ 9340881 w 12192000"/>
              <a:gd name="connsiteY15" fmla="*/ 807200 h 1337515"/>
              <a:gd name="connsiteX16" fmla="*/ 9374830 w 12192000"/>
              <a:gd name="connsiteY16" fmla="*/ 817739 h 1337515"/>
              <a:gd name="connsiteX17" fmla="*/ 9437886 w 12192000"/>
              <a:gd name="connsiteY17" fmla="*/ 733416 h 1337515"/>
              <a:gd name="connsiteX18" fmla="*/ 10993060 w 12192000"/>
              <a:gd name="connsiteY18" fmla="*/ 0 h 1337515"/>
              <a:gd name="connsiteX19" fmla="*/ 1198940 w 12192000"/>
              <a:gd name="connsiteY19" fmla="*/ 0 h 1337515"/>
              <a:gd name="connsiteX20" fmla="*/ 2754114 w 12192000"/>
              <a:gd name="connsiteY20" fmla="*/ 733416 h 1337515"/>
              <a:gd name="connsiteX21" fmla="*/ 2817170 w 12192000"/>
              <a:gd name="connsiteY21" fmla="*/ 817739 h 1337515"/>
              <a:gd name="connsiteX22" fmla="*/ 2851119 w 12192000"/>
              <a:gd name="connsiteY22" fmla="*/ 807200 h 1337515"/>
              <a:gd name="connsiteX23" fmla="*/ 2940028 w 12192000"/>
              <a:gd name="connsiteY23" fmla="*/ 798237 h 1337515"/>
              <a:gd name="connsiteX24" fmla="*/ 3346518 w 12192000"/>
              <a:gd name="connsiteY24" fmla="*/ 1067677 h 1337515"/>
              <a:gd name="connsiteX25" fmla="*/ 3361796 w 12192000"/>
              <a:gd name="connsiteY25" fmla="*/ 1116894 h 1337515"/>
              <a:gd name="connsiteX26" fmla="*/ 3377833 w 12192000"/>
              <a:gd name="connsiteY26" fmla="*/ 1109168 h 1337515"/>
              <a:gd name="connsiteX27" fmla="*/ 3805574 w 12192000"/>
              <a:gd name="connsiteY27" fmla="*/ 1022811 h 1337515"/>
              <a:gd name="connsiteX28" fmla="*/ 4504578 w 12192000"/>
              <a:gd name="connsiteY28" fmla="*/ 1273746 h 1337515"/>
              <a:gd name="connsiteX29" fmla="*/ 4565630 w 12192000"/>
              <a:gd name="connsiteY29" fmla="*/ 1329236 h 1337515"/>
              <a:gd name="connsiteX30" fmla="*/ 4654282 w 12192000"/>
              <a:gd name="connsiteY30" fmla="*/ 1296790 h 1337515"/>
              <a:gd name="connsiteX31" fmla="*/ 4981061 w 12192000"/>
              <a:gd name="connsiteY31" fmla="*/ 1247385 h 1337515"/>
              <a:gd name="connsiteX32" fmla="*/ 5408801 w 12192000"/>
              <a:gd name="connsiteY32" fmla="*/ 1333742 h 1337515"/>
              <a:gd name="connsiteX33" fmla="*/ 5416634 w 12192000"/>
              <a:gd name="connsiteY33" fmla="*/ 1337515 h 1337515"/>
              <a:gd name="connsiteX34" fmla="*/ 0 w 12192000"/>
              <a:gd name="connsiteY34" fmla="*/ 1337515 h 1337515"/>
              <a:gd name="connsiteX35" fmla="*/ 0 w 12192000"/>
              <a:gd name="connsiteY35" fmla="*/ 396792 h 1337515"/>
              <a:gd name="connsiteX36" fmla="*/ 72117 w 12192000"/>
              <a:gd name="connsiteY36" fmla="*/ 344197 h 1337515"/>
              <a:gd name="connsiteX37" fmla="*/ 1198940 w 12192000"/>
              <a:gd name="connsiteY37" fmla="*/ 0 h 13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1337515">
                <a:moveTo>
                  <a:pt x="10993060" y="0"/>
                </a:moveTo>
                <a:cubicBezTo>
                  <a:pt x="11410460" y="0"/>
                  <a:pt x="11798225" y="126889"/>
                  <a:pt x="12119884" y="344197"/>
                </a:cubicBezTo>
                <a:lnTo>
                  <a:pt x="12192000" y="396792"/>
                </a:lnTo>
                <a:lnTo>
                  <a:pt x="12192000" y="1337515"/>
                </a:lnTo>
                <a:lnTo>
                  <a:pt x="6775368" y="1337515"/>
                </a:lnTo>
                <a:lnTo>
                  <a:pt x="6783200" y="1333742"/>
                </a:lnTo>
                <a:cubicBezTo>
                  <a:pt x="6914670" y="1278135"/>
                  <a:pt x="7059215" y="1247385"/>
                  <a:pt x="7210941" y="1247385"/>
                </a:cubicBezTo>
                <a:cubicBezTo>
                  <a:pt x="7324735" y="1247385"/>
                  <a:pt x="7434490" y="1264682"/>
                  <a:pt x="7537720" y="1296790"/>
                </a:cubicBezTo>
                <a:lnTo>
                  <a:pt x="7626370" y="1329236"/>
                </a:lnTo>
                <a:lnTo>
                  <a:pt x="7687424" y="1273746"/>
                </a:lnTo>
                <a:cubicBezTo>
                  <a:pt x="7877379" y="1116982"/>
                  <a:pt x="8120905" y="1022811"/>
                  <a:pt x="8386426" y="1022811"/>
                </a:cubicBezTo>
                <a:cubicBezTo>
                  <a:pt x="8538152" y="1022811"/>
                  <a:pt x="8682696" y="1053561"/>
                  <a:pt x="8814167" y="1109168"/>
                </a:cubicBezTo>
                <a:lnTo>
                  <a:pt x="8830204" y="1116894"/>
                </a:lnTo>
                <a:lnTo>
                  <a:pt x="8845482" y="1067677"/>
                </a:lnTo>
                <a:cubicBezTo>
                  <a:pt x="8912454" y="909338"/>
                  <a:pt x="9069238" y="798237"/>
                  <a:pt x="9251972" y="798237"/>
                </a:cubicBezTo>
                <a:cubicBezTo>
                  <a:pt x="9282428" y="798237"/>
                  <a:pt x="9312162" y="801323"/>
                  <a:pt x="9340881" y="807200"/>
                </a:cubicBezTo>
                <a:lnTo>
                  <a:pt x="9374830" y="817739"/>
                </a:lnTo>
                <a:lnTo>
                  <a:pt x="9437886" y="733416"/>
                </a:lnTo>
                <a:cubicBezTo>
                  <a:pt x="9807538" y="285501"/>
                  <a:pt x="10366958" y="0"/>
                  <a:pt x="10993060" y="0"/>
                </a:cubicBezTo>
                <a:close/>
                <a:moveTo>
                  <a:pt x="1198940" y="0"/>
                </a:moveTo>
                <a:cubicBezTo>
                  <a:pt x="1825044" y="0"/>
                  <a:pt x="2384462" y="285501"/>
                  <a:pt x="2754114" y="733416"/>
                </a:cubicBezTo>
                <a:lnTo>
                  <a:pt x="2817170" y="817739"/>
                </a:lnTo>
                <a:lnTo>
                  <a:pt x="2851119" y="807200"/>
                </a:lnTo>
                <a:cubicBezTo>
                  <a:pt x="2879838" y="801323"/>
                  <a:pt x="2909572" y="798237"/>
                  <a:pt x="2940028" y="798237"/>
                </a:cubicBezTo>
                <a:cubicBezTo>
                  <a:pt x="3122762" y="798237"/>
                  <a:pt x="3279546" y="909338"/>
                  <a:pt x="3346518" y="1067677"/>
                </a:cubicBezTo>
                <a:lnTo>
                  <a:pt x="3361796" y="1116894"/>
                </a:lnTo>
                <a:lnTo>
                  <a:pt x="3377833" y="1109168"/>
                </a:lnTo>
                <a:cubicBezTo>
                  <a:pt x="3509304" y="1053561"/>
                  <a:pt x="3653848" y="1022811"/>
                  <a:pt x="3805574" y="1022811"/>
                </a:cubicBezTo>
                <a:cubicBezTo>
                  <a:pt x="4071095" y="1022811"/>
                  <a:pt x="4314623" y="1116982"/>
                  <a:pt x="4504578" y="1273746"/>
                </a:cubicBezTo>
                <a:lnTo>
                  <a:pt x="4565630" y="1329236"/>
                </a:lnTo>
                <a:lnTo>
                  <a:pt x="4654282" y="1296790"/>
                </a:lnTo>
                <a:cubicBezTo>
                  <a:pt x="4757511" y="1264682"/>
                  <a:pt x="4867265" y="1247385"/>
                  <a:pt x="4981061" y="1247385"/>
                </a:cubicBezTo>
                <a:cubicBezTo>
                  <a:pt x="5132787" y="1247385"/>
                  <a:pt x="5277331" y="1278135"/>
                  <a:pt x="5408801" y="1333742"/>
                </a:cubicBezTo>
                <a:lnTo>
                  <a:pt x="5416634" y="1337515"/>
                </a:lnTo>
                <a:lnTo>
                  <a:pt x="0" y="1337515"/>
                </a:lnTo>
                <a:lnTo>
                  <a:pt x="0" y="396792"/>
                </a:lnTo>
                <a:lnTo>
                  <a:pt x="72117" y="344197"/>
                </a:lnTo>
                <a:cubicBezTo>
                  <a:pt x="393775" y="126889"/>
                  <a:pt x="781540" y="0"/>
                  <a:pt x="119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YahBoom   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Croco:Kit </a:t>
            </a: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tutorial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4196715" y="2781935"/>
            <a:ext cx="46831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5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Thank </a:t>
            </a:r>
            <a:r>
              <a:rPr lang="en-US" altLang="zh-CN" sz="5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you</a:t>
            </a:r>
            <a:r>
              <a:rPr lang="zh-CN" altLang="en-US" sz="5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 ！</a:t>
            </a:r>
            <a:endParaRPr lang="zh-CN" altLang="en-US" sz="5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7565" y="4413250"/>
            <a:ext cx="1437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Powered by 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YahBoom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19855" y="246380"/>
            <a:ext cx="450659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Advanced course</a:t>
            </a:r>
            <a:endParaRPr lang="zh-CN" altLang="en-US" sz="2800" u="sng" dirty="0">
              <a:latin typeface="icomoon" charset="0"/>
              <a:ea typeface="Yu Gothic UI Semibold" panose="020B07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卡通">
      <a:majorFont>
        <a:latin typeface="方正卡通简体"/>
        <a:ea typeface="方正喵呜体"/>
        <a:cs typeface=""/>
      </a:majorFont>
      <a:minorFont>
        <a:latin typeface="方正卡通简体"/>
        <a:ea typeface="方正卡通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1676</Words>
  <Application>WPS 演示</Application>
  <PresentationFormat>自定义</PresentationFormat>
  <Paragraphs>130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方正少儿_GBK</vt:lpstr>
      <vt:lpstr>icomoon</vt:lpstr>
      <vt:lpstr>Yu Gothic UI Semibold</vt:lpstr>
      <vt:lpstr>微软雅黑 Light</vt:lpstr>
      <vt:lpstr>方正卡通简体</vt:lpstr>
      <vt:lpstr>Arial Unicode MS</vt:lpstr>
      <vt:lpstr>方正喵呜体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Administrator</cp:lastModifiedBy>
  <cp:revision>199</cp:revision>
  <dcterms:created xsi:type="dcterms:W3CDTF">2014-02-21T16:31:00Z</dcterms:created>
  <dcterms:modified xsi:type="dcterms:W3CDTF">2019-07-02T07:36:15Z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